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1"/>
  </p:notesMasterIdLst>
  <p:sldIdLst>
    <p:sldId id="300" r:id="rId3"/>
    <p:sldId id="323" r:id="rId4"/>
    <p:sldId id="302" r:id="rId5"/>
    <p:sldId id="324" r:id="rId6"/>
    <p:sldId id="335" r:id="rId7"/>
    <p:sldId id="336" r:id="rId8"/>
    <p:sldId id="337" r:id="rId9"/>
    <p:sldId id="358" r:id="rId10"/>
    <p:sldId id="326" r:id="rId11"/>
    <p:sldId id="340" r:id="rId12"/>
    <p:sldId id="352" r:id="rId13"/>
    <p:sldId id="320" r:id="rId14"/>
    <p:sldId id="349" r:id="rId15"/>
    <p:sldId id="350" r:id="rId16"/>
    <p:sldId id="321" r:id="rId17"/>
    <p:sldId id="351" r:id="rId18"/>
    <p:sldId id="341" r:id="rId19"/>
    <p:sldId id="353" r:id="rId20"/>
    <p:sldId id="354" r:id="rId21"/>
    <p:sldId id="355" r:id="rId22"/>
    <p:sldId id="356" r:id="rId23"/>
    <p:sldId id="357" r:id="rId24"/>
    <p:sldId id="342" r:id="rId25"/>
    <p:sldId id="345" r:id="rId26"/>
    <p:sldId id="346" r:id="rId27"/>
    <p:sldId id="348" r:id="rId28"/>
    <p:sldId id="347" r:id="rId29"/>
    <p:sldId id="31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05" autoAdjust="0"/>
    <p:restoredTop sz="60302" autoAdjust="0"/>
  </p:normalViewPr>
  <p:slideViewPr>
    <p:cSldViewPr snapToGrid="0">
      <p:cViewPr varScale="1">
        <p:scale>
          <a:sx n="99" d="100"/>
          <a:sy n="99" d="100"/>
        </p:scale>
        <p:origin x="2656" y="68"/>
      </p:cViewPr>
      <p:guideLst/>
    </p:cSldViewPr>
  </p:slideViewPr>
  <p:notesTextViewPr>
    <p:cViewPr>
      <p:scale>
        <a:sx n="125" d="100"/>
        <a:sy n="125" d="100"/>
      </p:scale>
      <p:origin x="0" y="0"/>
    </p:cViewPr>
  </p:notesTextViewPr>
  <p:sorterViewPr>
    <p:cViewPr varScale="1">
      <p:scale>
        <a:sx n="100" d="100"/>
        <a:sy n="100" d="100"/>
      </p:scale>
      <p:origin x="0" y="0"/>
    </p:cViewPr>
  </p:sorterViewPr>
  <p:notesViewPr>
    <p:cSldViewPr snapToGrid="0">
      <p:cViewPr varScale="1">
        <p:scale>
          <a:sx n="59" d="100"/>
          <a:sy n="59" d="100"/>
        </p:scale>
        <p:origin x="2102"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 Id="rId8" Type="http://schemas.openxmlformats.org/officeDocument/2006/relationships/slide" Target="slides/slide6.xml"/></Relationships>
</file>

<file path=ppt/media/image1.png>
</file>

<file path=ppt/media/image11.png>
</file>

<file path=ppt/media/image12.png>
</file>

<file path=ppt/media/image13.png>
</file>

<file path=ppt/media/image2.png>
</file>

<file path=ppt/media/image3.jpeg>
</file>

<file path=ppt/media/image5.png>
</file>

<file path=ppt/media/image6.jp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7/8/2021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Updated: March 2020</a:t>
            </a:r>
          </a:p>
          <a:p>
            <a:endParaRPr lang="en-US" sz="1000" dirty="0"/>
          </a:p>
          <a:p>
            <a:r>
              <a:rPr lang="en-US" sz="1000" dirty="0"/>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dirty="0"/>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dirty="0"/>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dirty="0"/>
              <a:t>© 2020 Microsoft Corporation. All rights reserved. Microsoft and the trademarks listed at </a:t>
            </a:r>
            <a:r>
              <a:rPr lang="en-US" sz="1000" dirty="0">
                <a:hlinkClick r:id="rId3"/>
              </a:rPr>
              <a:t>https://www.microsoft.com/en-us/legal/intellectualproperty/Trademarks/Usage/General.aspx</a:t>
            </a:r>
            <a:r>
              <a:rPr lang="en-US" sz="1000" dirty="0"/>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13785222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8932015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9372269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1568657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1695423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Continuous Integration and Deployment</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What available system should you use to automate software builds and deployments of the application?</a:t>
            </a:r>
          </a:p>
          <a:p>
            <a:r>
              <a:rPr lang="en-US" sz="1200" b="0" i="0" kern="1200" dirty="0">
                <a:solidFill>
                  <a:schemeClr val="tx1"/>
                </a:solidFill>
                <a:effectLst/>
                <a:latin typeface="+mn-lt"/>
                <a:ea typeface="+mn-ea"/>
                <a:cs typeface="+mn-cs"/>
              </a:rPr>
              <a:t>Azure DevOps' build and release management features are a complete end to end solution for automating builds deployment for the solutions. From there, you can customize the gates your solution needs to promote the solution from environment to environment. You're in complete control of how the CI/CD process is implemented.</a:t>
            </a:r>
          </a:p>
          <a:p>
            <a:r>
              <a:rPr lang="en-US" sz="1200" b="0" i="0" kern="1200" dirty="0">
                <a:solidFill>
                  <a:schemeClr val="tx1"/>
                </a:solidFill>
                <a:effectLst/>
                <a:latin typeface="+mn-lt"/>
                <a:ea typeface="+mn-ea"/>
                <a:cs typeface="+mn-cs"/>
              </a:rPr>
              <a:t>Once we have the build definition producing build artifacts, we create a release pipeline using the Release Management features of Azure DevOps.</a:t>
            </a:r>
          </a:p>
          <a:p>
            <a:r>
              <a:rPr lang="en-US" sz="1200" b="0" i="0" kern="1200" dirty="0">
                <a:solidFill>
                  <a:schemeClr val="tx1"/>
                </a:solidFill>
                <a:effectLst/>
                <a:latin typeface="+mn-lt"/>
                <a:ea typeface="+mn-ea"/>
                <a:cs typeface="+mn-cs"/>
              </a:rPr>
              <a:t>The release pipeline is like the build definition in that it is a series to steps or tasks that we put together to produce an outcome. In this case...we produce the deployment of a release to one or more environments and perform some level of validation and verification of each release.</a:t>
            </a:r>
          </a:p>
          <a:p>
            <a:r>
              <a:rPr lang="en-US" sz="1200" b="0" i="0" kern="1200" dirty="0">
                <a:solidFill>
                  <a:schemeClr val="tx1"/>
                </a:solidFill>
                <a:effectLst/>
                <a:latin typeface="+mn-lt"/>
                <a:ea typeface="+mn-ea"/>
                <a:cs typeface="+mn-cs"/>
              </a:rPr>
              <a:t>We can then configure approval steps between each environment as quality stage gates. This allows us to control the flow of releases as they proceed through the environments.</a:t>
            </a:r>
          </a:p>
          <a:p>
            <a:r>
              <a:rPr lang="en-US" sz="1200" b="0" i="0" kern="1200" dirty="0">
                <a:solidFill>
                  <a:schemeClr val="tx1"/>
                </a:solidFill>
                <a:effectLst/>
                <a:latin typeface="+mn-lt"/>
                <a:ea typeface="+mn-ea"/>
                <a:cs typeface="+mn-cs"/>
              </a:rPr>
              <a:t>The pipeline for development would simply deploy upon a successful build from the build pipeline.</a:t>
            </a:r>
          </a:p>
          <a:p>
            <a:r>
              <a:rPr lang="en-US" sz="1200" b="0" i="0" kern="1200" dirty="0">
                <a:solidFill>
                  <a:schemeClr val="tx1"/>
                </a:solidFill>
                <a:effectLst/>
                <a:latin typeface="+mn-lt"/>
                <a:ea typeface="+mn-ea"/>
                <a:cs typeface="+mn-cs"/>
              </a:rPr>
              <a:t>Then, before we deploy to test, we may want the QA team to decide when to deploy the release into the environment. If that were the case, we would configure a manual approval and the deployment, although still automated, would not occur until a member of the QA team approved it to be deployed. This is useful when a QA team may be reviewing an existing release (previously deployed) and does not want the current release to be overwritten in their test environment.</a:t>
            </a:r>
          </a:p>
          <a:p>
            <a:r>
              <a:rPr lang="en-US" sz="1200" b="0" i="0" kern="1200" dirty="0">
                <a:solidFill>
                  <a:schemeClr val="tx1"/>
                </a:solidFill>
                <a:effectLst/>
                <a:latin typeface="+mn-lt"/>
                <a:ea typeface="+mn-ea"/>
                <a:cs typeface="+mn-cs"/>
              </a:rPr>
              <a:t>Once the deployment to test occurs, we would likely have additional acceptance tests executed.</a:t>
            </a:r>
          </a:p>
          <a:p>
            <a:r>
              <a:rPr lang="en-US" sz="1200" b="0" i="0" kern="1200" dirty="0">
                <a:solidFill>
                  <a:schemeClr val="tx1"/>
                </a:solidFill>
                <a:effectLst/>
                <a:latin typeface="+mn-lt"/>
                <a:ea typeface="+mn-ea"/>
                <a:cs typeface="+mn-cs"/>
              </a:rPr>
              <a:t>If these acceptance tests pass, we could then trigger the deployment to production.</a:t>
            </a:r>
          </a:p>
          <a:p>
            <a:r>
              <a:rPr lang="en-US" sz="1200" b="0" i="0" kern="1200" dirty="0">
                <a:solidFill>
                  <a:schemeClr val="tx1"/>
                </a:solidFill>
                <a:effectLst/>
                <a:latin typeface="+mn-lt"/>
                <a:ea typeface="+mn-ea"/>
                <a:cs typeface="+mn-cs"/>
              </a:rPr>
              <a:t>It is important to note that each environment can have its own set of tasks as often times, the deployment and validation steps vary by environment.</a:t>
            </a:r>
          </a:p>
          <a:p>
            <a:r>
              <a:rPr lang="en-US" sz="1200" b="0" i="0" kern="1200" dirty="0">
                <a:solidFill>
                  <a:schemeClr val="tx1"/>
                </a:solidFill>
                <a:effectLst/>
                <a:latin typeface="+mn-lt"/>
                <a:ea typeface="+mn-ea"/>
                <a:cs typeface="+mn-cs"/>
              </a:rPr>
              <a:t>Explain how you can continuously deploy new builds directly to the cloud without interfering with the production site.</a:t>
            </a:r>
          </a:p>
          <a:p>
            <a:r>
              <a:rPr lang="en-US" sz="1200" b="0" i="0" kern="1200" dirty="0">
                <a:solidFill>
                  <a:schemeClr val="tx1"/>
                </a:solidFill>
                <a:effectLst/>
                <a:latin typeface="+mn-lt"/>
                <a:ea typeface="+mn-ea"/>
                <a:cs typeface="+mn-cs"/>
              </a:rPr>
              <a:t>For a production deployment, the customer wants to maintain the uptime of the application. Thus, when we are deploying a new release, we want the application to remain available.</a:t>
            </a:r>
          </a:p>
          <a:p>
            <a:r>
              <a:rPr lang="en-US" sz="1200" b="0" i="0" kern="1200" dirty="0">
                <a:solidFill>
                  <a:schemeClr val="tx1"/>
                </a:solidFill>
                <a:effectLst/>
                <a:latin typeface="+mn-lt"/>
                <a:ea typeface="+mn-ea"/>
                <a:cs typeface="+mn-cs"/>
              </a:rPr>
              <a:t>Azure App Services have a deployment slot feature specifically to enable this scenario. Each App Service has, by default, a production deployment slot. This is not to be confused with a production environment. For the purposes of this case study, we could add a new deployment slot named "staging."</a:t>
            </a:r>
          </a:p>
          <a:p>
            <a:r>
              <a:rPr lang="en-US" sz="1200" b="0" i="0" kern="1200" dirty="0">
                <a:solidFill>
                  <a:schemeClr val="tx1"/>
                </a:solidFill>
                <a:effectLst/>
                <a:latin typeface="+mn-lt"/>
                <a:ea typeface="+mn-ea"/>
                <a:cs typeface="+mn-cs"/>
              </a:rPr>
              <a:t>To do this, we add an additional deployment slot to the Azure App Service and configure the release pipeline to deploy to the newly created deployment slot.</a:t>
            </a:r>
          </a:p>
          <a:p>
            <a:r>
              <a:rPr lang="en-US" sz="1200" b="0" i="0" kern="1200" dirty="0">
                <a:solidFill>
                  <a:schemeClr val="tx1"/>
                </a:solidFill>
                <a:effectLst/>
                <a:latin typeface="+mn-lt"/>
                <a:ea typeface="+mn-ea"/>
                <a:cs typeface="+mn-cs"/>
              </a:rPr>
              <a:t>Assuming a successful deployment and verification to the staging slot, we add an additional task to the deployment that switches the staging deployment slot with the production deployment slot and all new requests will be directed to the newly deployed application. All of this is done with no downtime to the application.</a:t>
            </a:r>
          </a:p>
          <a:p>
            <a:r>
              <a:rPr lang="en-US" sz="1200" b="0" i="0" kern="1200" dirty="0">
                <a:solidFill>
                  <a:schemeClr val="tx1"/>
                </a:solidFill>
                <a:effectLst/>
                <a:latin typeface="+mn-lt"/>
                <a:ea typeface="+mn-ea"/>
                <a:cs typeface="+mn-cs"/>
              </a:rPr>
              <a:t>Document how to integrate unit tests into the continuous delivery process such that when a test fails to pass, the deployment process is flagged and stopped.</a:t>
            </a:r>
          </a:p>
          <a:p>
            <a:r>
              <a:rPr lang="en-US" sz="1200" b="0" i="0" kern="1200" dirty="0">
                <a:solidFill>
                  <a:schemeClr val="tx1"/>
                </a:solidFill>
                <a:effectLst/>
                <a:latin typeface="+mn-lt"/>
                <a:ea typeface="+mn-ea"/>
                <a:cs typeface="+mn-cs"/>
              </a:rPr>
              <a:t>Let's assume your solution already includes a test project with unit tests. You can create or edit your build definition to include a task (Visual Studio Test task) that runs unit tests. After your build starts, this task automatically runs all the unit tests in your solution. If one or more tests fail, the continuous delivery process will halt for that particular build. You could then also configure the test task to create a new work item when a test fails.</a:t>
            </a:r>
          </a:p>
          <a:p>
            <a:r>
              <a:rPr lang="en-US" sz="1200" b="0" i="0" kern="1200" dirty="0">
                <a:solidFill>
                  <a:schemeClr val="tx1"/>
                </a:solidFill>
                <a:effectLst/>
                <a:latin typeface="+mn-lt"/>
                <a:ea typeface="+mn-ea"/>
                <a:cs typeface="+mn-cs"/>
              </a:rPr>
              <a:t>Explain how you can test a new build simultaneously with an existing build, like an A/B test?</a:t>
            </a:r>
          </a:p>
          <a:p>
            <a:r>
              <a:rPr lang="en-US" sz="1200" b="0" i="0" kern="1200" dirty="0">
                <a:solidFill>
                  <a:schemeClr val="tx1"/>
                </a:solidFill>
                <a:effectLst/>
                <a:latin typeface="+mn-lt"/>
                <a:ea typeface="+mn-ea"/>
                <a:cs typeface="+mn-cs"/>
              </a:rPr>
              <a:t>The most common technique to meet this requirement is to create a deployment slots where your App Service variation can be deployed to. Then, configure the release pipeline to deploy to the preferred deployment slot. Using the Azure Portal you can configure the Traffic Routing feature, specifying which percentage of users should go to the primary site and each deployment slot when they browse to your site's URL. Additionally, you could use Application Insights to measure the effectiveness of each version of the site.</a:t>
            </a:r>
          </a:p>
          <a:p>
            <a:r>
              <a:rPr lang="en-US" sz="1200" b="0" i="0" kern="1200" dirty="0">
                <a:solidFill>
                  <a:schemeClr val="tx1"/>
                </a:solidFill>
                <a:effectLst/>
                <a:latin typeface="+mn-lt"/>
                <a:ea typeface="+mn-ea"/>
                <a:cs typeface="+mn-cs"/>
              </a:rPr>
              <a:t>Why shouldn't we have multiple long lived branches in source control?</a:t>
            </a:r>
          </a:p>
          <a:p>
            <a:r>
              <a:rPr lang="en-US" sz="1200" b="0" i="0" kern="1200" dirty="0">
                <a:solidFill>
                  <a:schemeClr val="tx1"/>
                </a:solidFill>
                <a:effectLst/>
                <a:latin typeface="+mn-lt"/>
                <a:ea typeface="+mn-ea"/>
                <a:cs typeface="+mn-cs"/>
              </a:rPr>
              <a:t>If you think if your work as delta off of a master...the size of the delta increases as your branch incorporates more and more work. As the size of your team grows, the amount of work hidden from each other increases. And the chances that your assumptions about the state of the code hold true decreases the more you use long lived branches. If you merge your code back to master frequently, you demonstrate the direction you're taking the code. When you merge your code more frequently to master, the pain of integration happens at the beginning instead of the end of your work. This allows you to find issues faster and fix them at the earliest possible moment. Merging your code frequently also results in fewer merge conflicts. If you're developing a large feature, consider using feature flags so that you can continue to merge your code frequently.</a:t>
            </a:r>
          </a:p>
          <a:p>
            <a:r>
              <a:rPr lang="en-US" sz="1200" b="0" i="0" kern="1200" dirty="0">
                <a:solidFill>
                  <a:schemeClr val="tx1"/>
                </a:solidFill>
                <a:effectLst/>
                <a:latin typeface="+mn-lt"/>
                <a:ea typeface="+mn-ea"/>
                <a:cs typeface="+mn-cs"/>
              </a:rPr>
              <a:t>Create a plan on how to switch the source control location from Azure DevOps to GitHub.</a:t>
            </a:r>
          </a:p>
          <a:p>
            <a:r>
              <a:rPr lang="en-US" sz="1200" b="0" i="0" kern="1200" dirty="0">
                <a:solidFill>
                  <a:schemeClr val="tx1"/>
                </a:solidFill>
                <a:effectLst/>
                <a:latin typeface="+mn-lt"/>
                <a:ea typeface="+mn-ea"/>
                <a:cs typeface="+mn-cs"/>
              </a:rPr>
              <a:t>Let's assume you have already uploaded your codebase to GitHub from Azure DevOps. First, start by editing your existing build definition. When you initially configured the build definition, you selected Azure DevOps as the source for your code. You would now change the "Get sources" item to select GitHub. This, in turn, will require you to authenticate to GitHub (if you have not previously done so). Finally, you select the specifics for your Repository and Default branch. The rest of the build and release process remains unchanged.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25232972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Explain how you can continuously deploy new builds directly to the cloud without interfering with the production site.</a:t>
            </a:r>
          </a:p>
          <a:p>
            <a:r>
              <a:rPr lang="en-US" sz="1200" b="0" i="0" kern="1200" dirty="0">
                <a:solidFill>
                  <a:schemeClr val="tx1"/>
                </a:solidFill>
                <a:effectLst/>
                <a:latin typeface="+mn-lt"/>
                <a:ea typeface="+mn-ea"/>
                <a:cs typeface="+mn-cs"/>
              </a:rPr>
              <a:t>For a production deployment, the customer wants to maintain the uptime of the application. Thus, when we are deploying a new release, we want the application to remain available.</a:t>
            </a:r>
          </a:p>
          <a:p>
            <a:r>
              <a:rPr lang="en-US" sz="1200" b="0" i="0" kern="1200" dirty="0">
                <a:solidFill>
                  <a:schemeClr val="tx1"/>
                </a:solidFill>
                <a:effectLst/>
                <a:latin typeface="+mn-lt"/>
                <a:ea typeface="+mn-ea"/>
                <a:cs typeface="+mn-cs"/>
              </a:rPr>
              <a:t>Azure App Services have a deployment slot feature specifically to enable this scenario. Each App Service has, by default, a production deployment slot. This is not to be confused with a production environment. For the purposes of this case study, we could add a new deployment slot named “staging.”</a:t>
            </a:r>
          </a:p>
          <a:p>
            <a:r>
              <a:rPr lang="en-US" sz="1200" b="0" i="0" kern="1200" dirty="0">
                <a:solidFill>
                  <a:schemeClr val="tx1"/>
                </a:solidFill>
                <a:effectLst/>
                <a:latin typeface="+mn-lt"/>
                <a:ea typeface="+mn-ea"/>
                <a:cs typeface="+mn-cs"/>
              </a:rPr>
              <a:t>To do this, we add an additional deployment slot to the Azure App Service and configure the release pipeline to deploy to the newly created deployment slot.</a:t>
            </a:r>
          </a:p>
          <a:p>
            <a:r>
              <a:rPr lang="en-US" sz="1200" b="0" i="0" kern="1200" dirty="0">
                <a:solidFill>
                  <a:schemeClr val="tx1"/>
                </a:solidFill>
                <a:effectLst/>
                <a:latin typeface="+mn-lt"/>
                <a:ea typeface="+mn-ea"/>
                <a:cs typeface="+mn-cs"/>
              </a:rPr>
              <a:t>Assuming a successful deployment and verification to the staging slot, we add an additional task to the deployment that switches the staging deployment slot with the production deployment slot and all new requests will be directed to the newly deployed application. All of this is done with no downtime to the application.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35865452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Document how to integrate unit tests into the continuous delivery process such that when a test fails to pass, the deployment process is flagged and stopped.</a:t>
            </a:r>
          </a:p>
          <a:p>
            <a:r>
              <a:rPr lang="en-US" sz="1200" b="0" i="0" kern="1200" dirty="0">
                <a:solidFill>
                  <a:schemeClr val="tx1"/>
                </a:solidFill>
                <a:effectLst/>
                <a:latin typeface="+mn-lt"/>
                <a:ea typeface="+mn-ea"/>
                <a:cs typeface="+mn-cs"/>
              </a:rPr>
              <a:t>Let’s assume your solution already includes a test project with unit tests. You can create or edit your build definition to include a task (Visual Studio Test task) that runs unit tests. After your build starts, this task automatically runs all the unit tests in your solution. If one or more tests fail, the continuous delivery process will halt for that particular build. You could then also configure the test task to create a new work item when a test fails.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5096441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Explain how you can test a new build simultaneously with an existing build, like an A/B test?</a:t>
            </a:r>
          </a:p>
          <a:p>
            <a:r>
              <a:rPr lang="en-US" sz="1200" b="0" i="0" kern="1200" dirty="0">
                <a:solidFill>
                  <a:schemeClr val="tx1"/>
                </a:solidFill>
                <a:effectLst/>
                <a:latin typeface="+mn-lt"/>
                <a:ea typeface="+mn-ea"/>
                <a:cs typeface="+mn-cs"/>
              </a:rPr>
              <a:t>The most common technique to meet this requirement is to create a deployment slots where your App Service variation can be deployed to. Then, configure the release pipeline to deploy to the preferred deployment slot. Using the Azure Portal you can configure the Traffic Routing feature, specifying which percentage of users should go to the primary site and each deployment slot when they browse to your site’s URL. Additionally, you could use Application Insights to measure the effectiveness of each version of the site.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13321202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Why shouldn’t we have multiple long lived branches in source control?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If you think if your work as delta off of a master…the size of the delta increases as your branch incorporates more and more work. As the size of your team grows, the amount of work hidden from each other increases. And the chances that your assumptions about the state of the code hold true decreases the more you use long lived branches. If you merge your code back to master frequently, you demonstrate the direction you’re taking the code. When you merge your code more frequently to master, the pain of integration happens at the beginning instead of the end of your work. This allows you to find issues faster and fix them at the earliest possible moment. Merging your code frequently also results in fewer merge conflicts. If you’re developing a large feature, consider using feature flags so that you can continue to merge your code frequently.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Create a plan on how to switch the source control location from Azure DevOps to GitHub.</a:t>
            </a:r>
          </a:p>
          <a:p>
            <a:r>
              <a:rPr lang="en-US" sz="1200" b="0" i="0" kern="1200" dirty="0">
                <a:solidFill>
                  <a:schemeClr val="tx1"/>
                </a:solidFill>
                <a:effectLst/>
                <a:latin typeface="+mn-lt"/>
                <a:ea typeface="+mn-ea"/>
                <a:cs typeface="+mn-cs"/>
              </a:rPr>
              <a:t>Let’s assume you have already uploaded your codebase to GitHub from Azure DevOps. First, start by editing your existing build definition. When you initially configured the build definition, you selected Azure DevOps as the source for your code. You would now change the “Get sources” item to select GitHub. This, in turn, will require you to authenticate to GitHub (if you have not previously done so). Finally, you select the specifics for your Repository and Default branch. The rest of the build and release process remains unchanged.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0868816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16202215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31580461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20550029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41991296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37339213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7/8/2021 9:22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28</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29399678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644493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2906658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028527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87189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131441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Continuous Delivery</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rPr>
              <a:t>Customer objections</a:t>
            </a:r>
            <a:endParaRPr lang="en-US" sz="4400" dirty="0">
              <a:solidFill>
                <a:schemeClr val="tx1"/>
              </a:solidFill>
              <a:latin typeface="Segoe UI Light" panose="020B050204020402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115082CA-C3DD-4187-9A9D-C39A9C115D72}"/>
              </a:ext>
            </a:extLst>
          </p:cNvPr>
          <p:cNvSpPr txBox="1"/>
          <p:nvPr/>
        </p:nvSpPr>
        <p:spPr>
          <a:xfrm>
            <a:off x="340285" y="1284044"/>
            <a:ext cx="11584795" cy="3311676"/>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How much of an impact will these process changes have on our development cadence? Will learning this place a new burden on the developers?</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Our developers are already having challenges learning how to use Git;  will adding a continuous deployment system on top of that slow them down and confuse them even more?</a:t>
            </a:r>
          </a:p>
        </p:txBody>
      </p:sp>
    </p:spTree>
    <p:extLst>
      <p:ext uri="{BB962C8B-B14F-4D97-AF65-F5344CB8AC3E}">
        <p14:creationId xmlns:p14="http://schemas.microsoft.com/office/powerpoint/2010/main" val="699699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850E3B-AE59-4605-8BC1-1A57A3CBBF2E}"/>
              </a:ext>
            </a:extLst>
          </p:cNvPr>
          <p:cNvSpPr>
            <a:spLocks noGrp="1"/>
          </p:cNvSpPr>
          <p:nvPr>
            <p:ph type="title"/>
          </p:nvPr>
        </p:nvSpPr>
        <p:spPr>
          <a:xfrm>
            <a:off x="269240" y="267740"/>
            <a:ext cx="11655840" cy="899665"/>
          </a:xfrm>
        </p:spPr>
        <p:txBody>
          <a:bodyPr/>
          <a:lstStyle/>
          <a:p>
            <a:r>
              <a:rPr lang="en-US" dirty="0"/>
              <a:t>Common scenarios</a:t>
            </a:r>
          </a:p>
        </p:txBody>
      </p:sp>
      <p:pic>
        <p:nvPicPr>
          <p:cNvPr id="31" name="Picture 30" descr="Azure Devops services shown as inputs to a continuous delivery pipeline shown to deploy to Azure Web Apps and Azure PostreSQL Database.">
            <a:extLst>
              <a:ext uri="{FF2B5EF4-FFF2-40B4-BE49-F238E27FC236}">
                <a16:creationId xmlns:a16="http://schemas.microsoft.com/office/drawing/2014/main" id="{4769ED92-4813-1745-AAB5-FE6BEDFCF970}"/>
              </a:ext>
            </a:extLst>
          </p:cNvPr>
          <p:cNvPicPr>
            <a:picLocks noChangeAspect="1"/>
          </p:cNvPicPr>
          <p:nvPr/>
        </p:nvPicPr>
        <p:blipFill>
          <a:blip r:embed="rId3"/>
          <a:stretch>
            <a:fillRect/>
          </a:stretch>
        </p:blipFill>
        <p:spPr>
          <a:xfrm>
            <a:off x="457200" y="1861864"/>
            <a:ext cx="12192000" cy="3670300"/>
          </a:xfrm>
          <a:prstGeom prst="rect">
            <a:avLst/>
          </a:prstGeom>
        </p:spPr>
      </p:pic>
    </p:spTree>
    <p:extLst>
      <p:ext uri="{BB962C8B-B14F-4D97-AF65-F5344CB8AC3E}">
        <p14:creationId xmlns:p14="http://schemas.microsoft.com/office/powerpoint/2010/main" val="395882782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a proof of concept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Prepare to present a solution for your target audience.</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574604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6298425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t>Review preferred solution.</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7A17EF-E081-482B-B61B-A28E25486039}"/>
              </a:ext>
            </a:extLst>
          </p:cNvPr>
          <p:cNvSpPr>
            <a:spLocks noGrp="1"/>
          </p:cNvSpPr>
          <p:nvPr>
            <p:ph type="title"/>
          </p:nvPr>
        </p:nvSpPr>
        <p:spPr/>
        <p:txBody>
          <a:bodyPr/>
          <a:lstStyle/>
          <a:p>
            <a:r>
              <a:rPr lang="en-US" sz="4800" dirty="0">
                <a:solidFill>
                  <a:schemeClr val="tx1"/>
                </a:solidFill>
              </a:rPr>
              <a:t>Preferred target audience</a:t>
            </a:r>
            <a:br>
              <a:rPr lang="en-US" dirty="0">
                <a:solidFill>
                  <a:schemeClr val="tx1"/>
                </a:solidFill>
                <a:latin typeface="Segoe UI" panose="020B0502040204020203" pitchFamily="34" charset="0"/>
              </a:rPr>
            </a:br>
            <a:endParaRPr lang="en-US" dirty="0"/>
          </a:p>
        </p:txBody>
      </p:sp>
      <p:sp>
        <p:nvSpPr>
          <p:cNvPr id="2" name="Text Placeholder 1">
            <a:extLst>
              <a:ext uri="{FF2B5EF4-FFF2-40B4-BE49-F238E27FC236}">
                <a16:creationId xmlns:a16="http://schemas.microsoft.com/office/drawing/2014/main" id="{91DC7814-09FE-4059-8EB7-E70F58C28338}"/>
              </a:ext>
            </a:extLst>
          </p:cNvPr>
          <p:cNvSpPr>
            <a:spLocks noGrp="1"/>
          </p:cNvSpPr>
          <p:nvPr>
            <p:ph type="body" sz="quarter" idx="10"/>
          </p:nvPr>
        </p:nvSpPr>
        <p:spPr>
          <a:xfrm>
            <a:off x="269239" y="1189177"/>
            <a:ext cx="11653523" cy="2718821"/>
          </a:xfrm>
        </p:spPr>
        <p:txBody>
          <a:bodyPr/>
          <a:lstStyle/>
          <a:p>
            <a:endParaRPr lang="en-US" dirty="0"/>
          </a:p>
          <a:p>
            <a:r>
              <a:rPr lang="en-US" dirty="0"/>
              <a:t>Susan Withers, VP of Engineering</a:t>
            </a:r>
          </a:p>
          <a:p>
            <a:pPr marL="0" indent="0">
              <a:buNone/>
            </a:pPr>
            <a:endParaRPr lang="en-US" dirty="0"/>
          </a:p>
          <a:p>
            <a:r>
              <a:rPr lang="en-US" dirty="0"/>
              <a:t>Development team</a:t>
            </a:r>
          </a:p>
        </p:txBody>
      </p:sp>
      <p:pic>
        <p:nvPicPr>
          <p:cNvPr id="5" name="Picture 4" descr="People icon">
            <a:extLst>
              <a:ext uri="{FF2B5EF4-FFF2-40B4-BE49-F238E27FC236}">
                <a16:creationId xmlns:a16="http://schemas.microsoft.com/office/drawing/2014/main" id="{61E8ED24-6033-4B40-A3BE-A24C53DC6B5C}"/>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8725215" y="3683230"/>
            <a:ext cx="2321227" cy="2321227"/>
          </a:xfrm>
          <a:prstGeom prst="rect">
            <a:avLst/>
          </a:prstGeom>
        </p:spPr>
      </p:pic>
    </p:spTree>
    <p:extLst>
      <p:ext uri="{BB962C8B-B14F-4D97-AF65-F5344CB8AC3E}">
        <p14:creationId xmlns:p14="http://schemas.microsoft.com/office/powerpoint/2010/main" val="302431666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itle 1">
            <a:extLst>
              <a:ext uri="{FF2B5EF4-FFF2-40B4-BE49-F238E27FC236}">
                <a16:creationId xmlns:a16="http://schemas.microsoft.com/office/drawing/2014/main" id="{84D8721F-24B7-724C-BC56-211601AC2E47}"/>
              </a:ext>
            </a:extLst>
          </p:cNvPr>
          <p:cNvSpPr>
            <a:spLocks noGrp="1"/>
          </p:cNvSpPr>
          <p:nvPr>
            <p:ph type="title"/>
          </p:nvPr>
        </p:nvSpPr>
        <p:spPr>
          <a:xfrm>
            <a:off x="269240"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Preferred solution</a:t>
            </a:r>
          </a:p>
        </p:txBody>
      </p:sp>
      <p:pic>
        <p:nvPicPr>
          <p:cNvPr id="3" name="Picture 2">
            <a:extLst>
              <a:ext uri="{FF2B5EF4-FFF2-40B4-BE49-F238E27FC236}">
                <a16:creationId xmlns:a16="http://schemas.microsoft.com/office/drawing/2014/main" id="{BF490AB9-7180-4BE5-A443-55019D597485}"/>
              </a:ext>
            </a:extLst>
          </p:cNvPr>
          <p:cNvPicPr>
            <a:picLocks noChangeAspect="1"/>
          </p:cNvPicPr>
          <p:nvPr/>
        </p:nvPicPr>
        <p:blipFill>
          <a:blip r:embed="rId3"/>
          <a:stretch>
            <a:fillRect/>
          </a:stretch>
        </p:blipFill>
        <p:spPr>
          <a:xfrm>
            <a:off x="1588931" y="1280911"/>
            <a:ext cx="8305800" cy="4953000"/>
          </a:xfrm>
          <a:prstGeom prst="rect">
            <a:avLst/>
          </a:prstGeom>
        </p:spPr>
      </p:pic>
    </p:spTree>
    <p:extLst>
      <p:ext uri="{BB962C8B-B14F-4D97-AF65-F5344CB8AC3E}">
        <p14:creationId xmlns:p14="http://schemas.microsoft.com/office/powerpoint/2010/main" val="39092785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17AB2F-2717-43DB-BA9A-FF3ECC2E7D5D}"/>
              </a:ext>
            </a:extLst>
          </p:cNvPr>
          <p:cNvSpPr>
            <a:spLocks noGrp="1"/>
          </p:cNvSpPr>
          <p:nvPr>
            <p:ph type="title"/>
          </p:nvPr>
        </p:nvSpPr>
        <p:spPr/>
        <p:txBody>
          <a:bodyPr/>
          <a:lstStyle/>
          <a:p>
            <a:r>
              <a:rPr lang="en-US" dirty="0"/>
              <a:t>Automate software builds and deployments</a:t>
            </a:r>
          </a:p>
        </p:txBody>
      </p:sp>
      <p:sp>
        <p:nvSpPr>
          <p:cNvPr id="2" name="Text Placeholder 1">
            <a:extLst>
              <a:ext uri="{FF2B5EF4-FFF2-40B4-BE49-F238E27FC236}">
                <a16:creationId xmlns:a16="http://schemas.microsoft.com/office/drawing/2014/main" id="{5CA57B4F-93CC-40D2-99DF-75EEE9618A2B}"/>
              </a:ext>
            </a:extLst>
          </p:cNvPr>
          <p:cNvSpPr>
            <a:spLocks noGrp="1"/>
          </p:cNvSpPr>
          <p:nvPr>
            <p:ph type="body" sz="quarter" idx="10"/>
          </p:nvPr>
        </p:nvSpPr>
        <p:spPr>
          <a:xfrm>
            <a:off x="269239" y="1189177"/>
            <a:ext cx="10703561" cy="4988930"/>
          </a:xfrm>
        </p:spPr>
        <p:txBody>
          <a:bodyPr/>
          <a:lstStyle/>
          <a:p>
            <a:pPr marL="0" indent="0">
              <a:buNone/>
            </a:pPr>
            <a:r>
              <a:rPr lang="en-US" dirty="0"/>
              <a:t>Azure DevOps build and release management are a complete end to end solution for automating builds deployment for the solutions</a:t>
            </a:r>
          </a:p>
          <a:p>
            <a:endParaRPr lang="en-US" dirty="0"/>
          </a:p>
          <a:p>
            <a:r>
              <a:rPr lang="en-US" sz="3200" dirty="0"/>
              <a:t>Create a build definition. </a:t>
            </a:r>
          </a:p>
          <a:p>
            <a:r>
              <a:rPr lang="en-US" sz="3200" dirty="0"/>
              <a:t>Create a release pipeline that deploys the solution to one or more environments with validation and verification.</a:t>
            </a:r>
          </a:p>
          <a:p>
            <a:r>
              <a:rPr lang="en-US" sz="3200" dirty="0"/>
              <a:t>Setup approval steps as quality gates to control the flow of each release.</a:t>
            </a:r>
          </a:p>
        </p:txBody>
      </p:sp>
      <p:pic>
        <p:nvPicPr>
          <p:cNvPr id="4" name="Picture 3" descr="Visual studio icon.">
            <a:extLst>
              <a:ext uri="{FF2B5EF4-FFF2-40B4-BE49-F238E27FC236}">
                <a16:creationId xmlns:a16="http://schemas.microsoft.com/office/drawing/2014/main" id="{0E8F9F88-4E92-47BE-B142-38DFD09773E1}"/>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202461" y="2658660"/>
            <a:ext cx="1540680" cy="1540680"/>
          </a:xfrm>
          <a:prstGeom prst="rect">
            <a:avLst/>
          </a:prstGeom>
        </p:spPr>
      </p:pic>
    </p:spTree>
    <p:extLst>
      <p:ext uri="{BB962C8B-B14F-4D97-AF65-F5344CB8AC3E}">
        <p14:creationId xmlns:p14="http://schemas.microsoft.com/office/powerpoint/2010/main" val="363287212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1E57EC-662D-4DCA-A28A-F7E53E175F88}"/>
              </a:ext>
            </a:extLst>
          </p:cNvPr>
          <p:cNvSpPr>
            <a:spLocks noGrp="1"/>
          </p:cNvSpPr>
          <p:nvPr>
            <p:ph type="title"/>
          </p:nvPr>
        </p:nvSpPr>
        <p:spPr/>
        <p:txBody>
          <a:bodyPr/>
          <a:lstStyle/>
          <a:p>
            <a:r>
              <a:rPr lang="en-US" dirty="0"/>
              <a:t>Continuous deployment without production impact</a:t>
            </a:r>
          </a:p>
        </p:txBody>
      </p:sp>
      <p:sp>
        <p:nvSpPr>
          <p:cNvPr id="2" name="Text Placeholder 1">
            <a:extLst>
              <a:ext uri="{FF2B5EF4-FFF2-40B4-BE49-F238E27FC236}">
                <a16:creationId xmlns:a16="http://schemas.microsoft.com/office/drawing/2014/main" id="{32E8F9D8-A422-4332-8782-0F0E1171FF55}"/>
              </a:ext>
            </a:extLst>
          </p:cNvPr>
          <p:cNvSpPr>
            <a:spLocks noGrp="1"/>
          </p:cNvSpPr>
          <p:nvPr>
            <p:ph type="body" sz="quarter" idx="10"/>
          </p:nvPr>
        </p:nvSpPr>
        <p:spPr>
          <a:xfrm>
            <a:off x="188318" y="1779896"/>
            <a:ext cx="11653523" cy="3261855"/>
          </a:xfrm>
        </p:spPr>
        <p:txBody>
          <a:bodyPr/>
          <a:lstStyle/>
          <a:p>
            <a:r>
              <a:rPr lang="en-US" dirty="0"/>
              <a:t>Use the deployment slots feature of Azure App Services.</a:t>
            </a:r>
          </a:p>
          <a:p>
            <a:r>
              <a:rPr lang="en-US" dirty="0"/>
              <a:t>Create and deploy to a staging slot.</a:t>
            </a:r>
          </a:p>
          <a:p>
            <a:r>
              <a:rPr lang="en-US" dirty="0"/>
              <a:t>Release and validate .</a:t>
            </a:r>
          </a:p>
          <a:p>
            <a:r>
              <a:rPr lang="en-US" dirty="0"/>
              <a:t>Swap staging with production. </a:t>
            </a:r>
          </a:p>
        </p:txBody>
      </p:sp>
      <p:pic>
        <p:nvPicPr>
          <p:cNvPr id="4" name="Picture 3" descr="App services icon">
            <a:extLst>
              <a:ext uri="{FF2B5EF4-FFF2-40B4-BE49-F238E27FC236}">
                <a16:creationId xmlns:a16="http://schemas.microsoft.com/office/drawing/2014/main" id="{D85EDADB-7395-45EC-AD11-FF124E6C0464}"/>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954725" y="3343437"/>
            <a:ext cx="2232389" cy="2232389"/>
          </a:xfrm>
          <a:prstGeom prst="rect">
            <a:avLst/>
          </a:prstGeom>
        </p:spPr>
      </p:pic>
    </p:spTree>
    <p:extLst>
      <p:ext uri="{BB962C8B-B14F-4D97-AF65-F5344CB8AC3E}">
        <p14:creationId xmlns:p14="http://schemas.microsoft.com/office/powerpoint/2010/main" val="363396161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4" y="1291421"/>
            <a:ext cx="11127191" cy="4173450"/>
          </a:xfrm>
          <a:prstGeom prst="rect">
            <a:avLst/>
          </a:prstGeom>
          <a:noFill/>
        </p:spPr>
        <p:txBody>
          <a:bodyPr wrap="square" lIns="182880" tIns="146304" rIns="182880" bIns="146304" rtlCol="0">
            <a:spAutoFit/>
          </a:bodyPr>
          <a:lstStyle/>
          <a:p>
            <a:r>
              <a:rPr lang="en-US" sz="2800" dirty="0"/>
              <a:t>In this whiteboard design session, you will learn how to design a solution with GitHub and Azure DevOps to enable continuous delivery with several Azure PaaS services.</a:t>
            </a:r>
          </a:p>
          <a:p>
            <a:endParaRPr lang="en-US" sz="2800" dirty="0"/>
          </a:p>
          <a:p>
            <a:r>
              <a:rPr lang="en-US" sz="2800" dirty="0"/>
              <a:t>At the end of this workshop, you will be better able to automate cloud infrastructure and reduce error-prone manual processes. In addition, you'll learn how to design a deployment automation, Application Insights for deep application monitoring, and GitHub as a source code repository, and GitHub and Azure DevOps build/deploy pipelines.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8AF1AA-C9F7-4127-AECD-DF2941C12CA2}"/>
              </a:ext>
            </a:extLst>
          </p:cNvPr>
          <p:cNvSpPr>
            <a:spLocks noGrp="1"/>
          </p:cNvSpPr>
          <p:nvPr>
            <p:ph type="body" sz="quarter" idx="10"/>
          </p:nvPr>
        </p:nvSpPr>
        <p:spPr>
          <a:xfrm>
            <a:off x="269239" y="1189177"/>
            <a:ext cx="11653523" cy="4347922"/>
          </a:xfrm>
        </p:spPr>
        <p:txBody>
          <a:bodyPr/>
          <a:lstStyle/>
          <a:p>
            <a:endParaRPr lang="en-US" dirty="0"/>
          </a:p>
          <a:p>
            <a:r>
              <a:rPr lang="en-US" dirty="0"/>
              <a:t>Create the build definition and add a task to run the unit tests.</a:t>
            </a:r>
          </a:p>
          <a:p>
            <a:r>
              <a:rPr lang="en-US" dirty="0"/>
              <a:t>If one or more test fails, the continuous delivery process will halt.</a:t>
            </a:r>
          </a:p>
          <a:p>
            <a:r>
              <a:rPr lang="en-US" dirty="0"/>
              <a:t>Extend the task to create a new work item for tracking if the test fails.</a:t>
            </a:r>
          </a:p>
        </p:txBody>
      </p:sp>
      <p:sp>
        <p:nvSpPr>
          <p:cNvPr id="3" name="Title 2">
            <a:extLst>
              <a:ext uri="{FF2B5EF4-FFF2-40B4-BE49-F238E27FC236}">
                <a16:creationId xmlns:a16="http://schemas.microsoft.com/office/drawing/2014/main" id="{C1CD2887-BE19-40F2-AAF7-BBAA3259D52E}"/>
              </a:ext>
            </a:extLst>
          </p:cNvPr>
          <p:cNvSpPr>
            <a:spLocks noGrp="1"/>
          </p:cNvSpPr>
          <p:nvPr>
            <p:ph type="title"/>
          </p:nvPr>
        </p:nvSpPr>
        <p:spPr/>
        <p:txBody>
          <a:bodyPr/>
          <a:lstStyle/>
          <a:p>
            <a:r>
              <a:rPr lang="en-US" dirty="0"/>
              <a:t>Unit test integration</a:t>
            </a:r>
          </a:p>
        </p:txBody>
      </p:sp>
    </p:spTree>
    <p:extLst>
      <p:ext uri="{BB962C8B-B14F-4D97-AF65-F5344CB8AC3E}">
        <p14:creationId xmlns:p14="http://schemas.microsoft.com/office/powerpoint/2010/main" val="48682144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30A879-ABA2-40D9-A081-8B773423743C}"/>
              </a:ext>
            </a:extLst>
          </p:cNvPr>
          <p:cNvSpPr>
            <a:spLocks noGrp="1"/>
          </p:cNvSpPr>
          <p:nvPr>
            <p:ph type="title"/>
          </p:nvPr>
        </p:nvSpPr>
        <p:spPr/>
        <p:txBody>
          <a:bodyPr/>
          <a:lstStyle/>
          <a:p>
            <a:r>
              <a:rPr lang="en-US" dirty="0"/>
              <a:t>How to enable A/B testing</a:t>
            </a:r>
          </a:p>
        </p:txBody>
      </p:sp>
      <p:sp>
        <p:nvSpPr>
          <p:cNvPr id="2" name="Text Placeholder 1">
            <a:extLst>
              <a:ext uri="{FF2B5EF4-FFF2-40B4-BE49-F238E27FC236}">
                <a16:creationId xmlns:a16="http://schemas.microsoft.com/office/drawing/2014/main" id="{5A98C84F-5B89-4951-9A3E-92D55052947D}"/>
              </a:ext>
            </a:extLst>
          </p:cNvPr>
          <p:cNvSpPr>
            <a:spLocks noGrp="1"/>
          </p:cNvSpPr>
          <p:nvPr>
            <p:ph type="body" sz="quarter" idx="10"/>
          </p:nvPr>
        </p:nvSpPr>
        <p:spPr>
          <a:xfrm>
            <a:off x="269240" y="1189177"/>
            <a:ext cx="8542988" cy="4890954"/>
          </a:xfrm>
        </p:spPr>
        <p:txBody>
          <a:bodyPr/>
          <a:lstStyle/>
          <a:p>
            <a:endParaRPr lang="en-US" dirty="0"/>
          </a:p>
          <a:p>
            <a:r>
              <a:rPr lang="en-US" dirty="0"/>
              <a:t>Use Azure App Services deployment slots in conjunction with the Traffic Routing feature.</a:t>
            </a:r>
          </a:p>
          <a:p>
            <a:endParaRPr lang="en-US" dirty="0"/>
          </a:p>
          <a:p>
            <a:r>
              <a:rPr lang="en-US" dirty="0"/>
              <a:t>Direct some percentage of traffic to a separate slot, use Application Insights to measure effectiveness.</a:t>
            </a:r>
          </a:p>
        </p:txBody>
      </p:sp>
      <p:pic>
        <p:nvPicPr>
          <p:cNvPr id="4" name="Picture 3" descr="App services icon">
            <a:extLst>
              <a:ext uri="{FF2B5EF4-FFF2-40B4-BE49-F238E27FC236}">
                <a16:creationId xmlns:a16="http://schemas.microsoft.com/office/drawing/2014/main" id="{5D13A5D1-B528-4FCE-AB99-2926BF7BF78E}"/>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954725" y="3343437"/>
            <a:ext cx="2232389" cy="2232389"/>
          </a:xfrm>
          <a:prstGeom prst="rect">
            <a:avLst/>
          </a:prstGeom>
        </p:spPr>
      </p:pic>
    </p:spTree>
    <p:extLst>
      <p:ext uri="{BB962C8B-B14F-4D97-AF65-F5344CB8AC3E}">
        <p14:creationId xmlns:p14="http://schemas.microsoft.com/office/powerpoint/2010/main" val="127094555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7019D0-BC03-4222-AC43-B659048BCC83}"/>
              </a:ext>
            </a:extLst>
          </p:cNvPr>
          <p:cNvSpPr>
            <a:spLocks noGrp="1"/>
          </p:cNvSpPr>
          <p:nvPr>
            <p:ph type="title"/>
          </p:nvPr>
        </p:nvSpPr>
        <p:spPr/>
        <p:txBody>
          <a:bodyPr/>
          <a:lstStyle/>
          <a:p>
            <a:r>
              <a:rPr lang="en-US" dirty="0"/>
              <a:t>Source Control</a:t>
            </a:r>
          </a:p>
        </p:txBody>
      </p:sp>
      <p:sp>
        <p:nvSpPr>
          <p:cNvPr id="2" name="Text Placeholder 1">
            <a:extLst>
              <a:ext uri="{FF2B5EF4-FFF2-40B4-BE49-F238E27FC236}">
                <a16:creationId xmlns:a16="http://schemas.microsoft.com/office/drawing/2014/main" id="{35E628B1-EBB5-48AB-9AB8-CFBE9614949E}"/>
              </a:ext>
            </a:extLst>
          </p:cNvPr>
          <p:cNvSpPr>
            <a:spLocks noGrp="1"/>
          </p:cNvSpPr>
          <p:nvPr>
            <p:ph type="body" sz="quarter" idx="10"/>
          </p:nvPr>
        </p:nvSpPr>
        <p:spPr>
          <a:xfrm>
            <a:off x="269240" y="1189177"/>
            <a:ext cx="9093246" cy="4468596"/>
          </a:xfrm>
        </p:spPr>
        <p:txBody>
          <a:bodyPr/>
          <a:lstStyle/>
          <a:p>
            <a:endParaRPr lang="en-US" dirty="0"/>
          </a:p>
          <a:p>
            <a:r>
              <a:rPr lang="en-US" dirty="0"/>
              <a:t>Avoid branches with long life spans.</a:t>
            </a:r>
          </a:p>
          <a:p>
            <a:endParaRPr lang="en-US" dirty="0"/>
          </a:p>
          <a:p>
            <a:endParaRPr lang="en-US" dirty="0"/>
          </a:p>
          <a:p>
            <a:r>
              <a:rPr lang="en-US" dirty="0"/>
              <a:t>Switching source control from Azure DevOps to GitHub by uploading the code base and editing the build definition.</a:t>
            </a:r>
          </a:p>
        </p:txBody>
      </p:sp>
      <p:pic>
        <p:nvPicPr>
          <p:cNvPr id="4" name="Picture 3" descr="Git icon">
            <a:extLst>
              <a:ext uri="{FF2B5EF4-FFF2-40B4-BE49-F238E27FC236}">
                <a16:creationId xmlns:a16="http://schemas.microsoft.com/office/drawing/2014/main" id="{8E52B167-72E3-4899-AA4C-C58157C4AD1B}"/>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362486" y="3178147"/>
            <a:ext cx="2238401" cy="2238401"/>
          </a:xfrm>
          <a:prstGeom prst="rect">
            <a:avLst/>
          </a:prstGeom>
        </p:spPr>
      </p:pic>
    </p:spTree>
    <p:extLst>
      <p:ext uri="{BB962C8B-B14F-4D97-AF65-F5344CB8AC3E}">
        <p14:creationId xmlns:p14="http://schemas.microsoft.com/office/powerpoint/2010/main" val="184939608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We do not want to be locked in to a specific source control repository. We are evaluating GitHub and Azure DevOps and need to be able to change between them without frustrating rework.</a:t>
            </a:r>
          </a:p>
          <a:p>
            <a:pPr lvl="0"/>
            <a:endParaRPr lang="en-US" sz="2800" i="1" dirty="0"/>
          </a:p>
          <a:p>
            <a:pPr lvl="0"/>
            <a:r>
              <a:rPr lang="en-US" sz="2800" dirty="0"/>
              <a:t>Both Azure DevOps and GitHub support git source control repositories. Azure DevOps supports any accessible git repository and has specific additional integrations with GitHub. As long as the customer project uses git-based source control, Azure DevOps can be used to build and deploy the project.</a:t>
            </a:r>
          </a:p>
        </p:txBody>
      </p:sp>
    </p:spTree>
    <p:extLst>
      <p:ext uri="{BB962C8B-B14F-4D97-AF65-F5344CB8AC3E}">
        <p14:creationId xmlns:p14="http://schemas.microsoft.com/office/powerpoint/2010/main" val="726860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We do not want the developers to be able to make changes to the Azure resources even though they will have access to make source code changes.</a:t>
            </a:r>
          </a:p>
          <a:p>
            <a:pPr lvl="0"/>
            <a:endParaRPr lang="en-US" sz="2800" i="1" dirty="0"/>
          </a:p>
          <a:p>
            <a:r>
              <a:rPr lang="en-US" sz="2800" dirty="0"/>
              <a:t>This solution would remove the need to provide access to these specific environments from the developers. The company could provide other access (i.e. Enterprise DevTest Subscriptions) that developers could use to explore the features of the platform.</a:t>
            </a:r>
          </a:p>
          <a:p>
            <a:pPr lvl="0"/>
            <a:endParaRPr lang="en-US" sz="2800" dirty="0"/>
          </a:p>
        </p:txBody>
      </p:sp>
    </p:spTree>
    <p:extLst>
      <p:ext uri="{BB962C8B-B14F-4D97-AF65-F5344CB8AC3E}">
        <p14:creationId xmlns:p14="http://schemas.microsoft.com/office/powerpoint/2010/main" val="17503812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If developers can deploy directly to the cloud, will that expose us to the same quality problems we had before when untested code was promoted to production?</a:t>
            </a:r>
          </a:p>
          <a:p>
            <a:pPr lvl="0"/>
            <a:endParaRPr lang="en-US" sz="2800" i="1" dirty="0"/>
          </a:p>
          <a:p>
            <a:r>
              <a:rPr lang="en-US" sz="2800" dirty="0"/>
              <a:t>If we use Azure DevOps’ Release Management features, we can configure all the necessary rules / approvals for ensuring a smooth and secure deployment process. The goal here is to remove human touches from the process thus increasing the stability of the release process.</a:t>
            </a:r>
          </a:p>
        </p:txBody>
      </p:sp>
    </p:spTree>
    <p:extLst>
      <p:ext uri="{BB962C8B-B14F-4D97-AF65-F5344CB8AC3E}">
        <p14:creationId xmlns:p14="http://schemas.microsoft.com/office/powerpoint/2010/main" val="274052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4173450"/>
          </a:xfrm>
          <a:prstGeom prst="rect">
            <a:avLst/>
          </a:prstGeom>
          <a:noFill/>
        </p:spPr>
        <p:txBody>
          <a:bodyPr wrap="square" lIns="182880" tIns="146304" rIns="182880" bIns="146304" rtlCol="0">
            <a:spAutoFit/>
          </a:bodyPr>
          <a:lstStyle/>
          <a:p>
            <a:pPr lvl="0"/>
            <a:r>
              <a:rPr lang="en-US" sz="2800" dirty="0"/>
              <a:t>How much of an impact will these process changes have on our development cadence? Will learning this place a new burden on the developers?</a:t>
            </a:r>
          </a:p>
          <a:p>
            <a:pPr lvl="0"/>
            <a:endParaRPr lang="en-US" sz="2800" i="1" dirty="0"/>
          </a:p>
          <a:p>
            <a:r>
              <a:rPr lang="en-US" sz="2800" dirty="0"/>
              <a:t>CI/CD is a commitment. To achieve velocity with confidence, there is a required rigor in testing that becomes key to success. This will likely result in a learning curve where you must slow down to go fast. It might even be painful at the start, but that pain is ultimately what drives the automation, monitoring, and incident handling efforts.</a:t>
            </a:r>
          </a:p>
        </p:txBody>
      </p:sp>
    </p:spTree>
    <p:extLst>
      <p:ext uri="{BB962C8B-B14F-4D97-AF65-F5344CB8AC3E}">
        <p14:creationId xmlns:p14="http://schemas.microsoft.com/office/powerpoint/2010/main" val="552850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4604337"/>
          </a:xfrm>
          <a:prstGeom prst="rect">
            <a:avLst/>
          </a:prstGeom>
          <a:noFill/>
        </p:spPr>
        <p:txBody>
          <a:bodyPr wrap="square" lIns="182880" tIns="146304" rIns="182880" bIns="146304" rtlCol="0">
            <a:spAutoFit/>
          </a:bodyPr>
          <a:lstStyle/>
          <a:p>
            <a:pPr lvl="0"/>
            <a:r>
              <a:rPr lang="en-US" sz="2800" dirty="0"/>
              <a:t>Our developers are already having a challenge learning how to use Git, will adding a continuous deployment system on top of that slow them down and confuse them even more?</a:t>
            </a:r>
          </a:p>
          <a:p>
            <a:pPr lvl="0"/>
            <a:endParaRPr lang="en-US" sz="2800" i="1" dirty="0"/>
          </a:p>
          <a:p>
            <a:r>
              <a:rPr lang="en-US" sz="2800" dirty="0"/>
              <a:t>There is a learning curve with every quality gate added. Developers will need to do more automated testing locally to ensure code will pass the CI process. Working from master (or trunk) requires that developers really own the state of the build process. When the build is broken, fixing the build becomes the priority. This is another area where we slow down to go faster, with higher quality deliverable.</a:t>
            </a:r>
          </a:p>
        </p:txBody>
      </p:sp>
    </p:spTree>
    <p:extLst>
      <p:ext uri="{BB962C8B-B14F-4D97-AF65-F5344CB8AC3E}">
        <p14:creationId xmlns:p14="http://schemas.microsoft.com/office/powerpoint/2010/main" val="9872196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situation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11584795" cy="4173450"/>
          </a:xfrm>
          <a:prstGeom prst="rect">
            <a:avLst/>
          </a:prstGeom>
          <a:noFill/>
        </p:spPr>
        <p:txBody>
          <a:bodyPr wrap="square" lIns="182880" tIns="146304" rIns="182880" bIns="146304" rtlCol="0">
            <a:spAutoFit/>
          </a:bodyPr>
          <a:lstStyle/>
          <a:p>
            <a:r>
              <a:rPr lang="en-US" sz="2800" dirty="0" err="1"/>
              <a:t>Fabirkam</a:t>
            </a:r>
            <a:r>
              <a:rPr lang="en-US" sz="2800" dirty="0"/>
              <a:t> Medical Conferences provide conference website services tailored to the medical community. Over the course of ten years, they have built conference sites for a small conference organizer. Through word of mouth, </a:t>
            </a:r>
            <a:r>
              <a:rPr lang="en-US" sz="2800" dirty="0" err="1"/>
              <a:t>Fabrikam</a:t>
            </a:r>
            <a:r>
              <a:rPr lang="en-US" sz="2800" dirty="0"/>
              <a:t> Medical Conferences has become a well-known industry brand handling over 100 conferences per year and growing.</a:t>
            </a:r>
          </a:p>
          <a:p>
            <a:endParaRPr lang="en-US" sz="2800" dirty="0"/>
          </a:p>
          <a:p>
            <a:r>
              <a:rPr lang="en-US" sz="2800" dirty="0"/>
              <a:t>In the current situation, the conference sites are hosted on-premises using a MEAN stack with web sites and APIs hosted on Linux machines with MongoDB running on a separate cluster of Linux machines.</a:t>
            </a:r>
          </a:p>
        </p:txBody>
      </p:sp>
    </p:spTree>
    <p:extLst>
      <p:ext uri="{BB962C8B-B14F-4D97-AF65-F5344CB8AC3E}">
        <p14:creationId xmlns:p14="http://schemas.microsoft.com/office/powerpoint/2010/main" val="31760540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situation</a:t>
            </a:r>
          </a:p>
        </p:txBody>
      </p:sp>
      <p:sp>
        <p:nvSpPr>
          <p:cNvPr id="4" name="TextBox 3">
            <a:extLst>
              <a:ext uri="{FF2B5EF4-FFF2-40B4-BE49-F238E27FC236}">
                <a16:creationId xmlns:a16="http://schemas.microsoft.com/office/drawing/2014/main" id="{3B9DA880-7B49-4DB2-8D0A-4C6F8BF1951F}"/>
              </a:ext>
            </a:extLst>
          </p:cNvPr>
          <p:cNvSpPr txBox="1"/>
          <p:nvPr/>
        </p:nvSpPr>
        <p:spPr>
          <a:xfrm>
            <a:off x="1174227" y="2181525"/>
            <a:ext cx="9845865" cy="3233465"/>
          </a:xfrm>
          <a:prstGeom prst="rect">
            <a:avLst/>
          </a:prstGeom>
          <a:noFill/>
        </p:spPr>
        <p:txBody>
          <a:bodyPr wrap="square" lIns="134471" tIns="107577" rIns="134471" bIns="107577" rtlCol="0">
            <a:spAutoFit/>
          </a:bodyPr>
          <a:lstStyle/>
          <a:p>
            <a:r>
              <a:rPr lang="en-US" sz="2800" dirty="0"/>
              <a:t>The VP of Engineering at </a:t>
            </a:r>
            <a:r>
              <a:rPr lang="en-US" sz="2800" dirty="0" err="1"/>
              <a:t>Fabrikam</a:t>
            </a:r>
            <a:r>
              <a:rPr lang="en-US" sz="2800" dirty="0"/>
              <a:t>, Susan Withers, has a team of 12 developers who handle all aspects of development, testing, deployment, and operational management of their customer sites. Due to customer demands, they have issues with the efficiency and reliability the conference websites. This mainly caused by an inefficient development and operations workflow.</a:t>
            </a:r>
          </a:p>
        </p:txBody>
      </p:sp>
    </p:spTree>
    <p:extLst>
      <p:ext uri="{BB962C8B-B14F-4D97-AF65-F5344CB8AC3E}">
        <p14:creationId xmlns:p14="http://schemas.microsoft.com/office/powerpoint/2010/main" val="6253400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851715" cy="4173450"/>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Reduce the overhead in time, complexity, and cost for deploying new conference tenants.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Improve the reliability of conference tenant updates.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Choose a suitable platform for their conference solution.</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Migrate data from MongoDB on-premises to </a:t>
            </a:r>
            <a:r>
              <a:rPr lang="en-US" sz="2800" dirty="0" err="1"/>
              <a:t>CosmosDB</a:t>
            </a:r>
            <a:r>
              <a:rPr lang="en-US" sz="2800" dirty="0"/>
              <a:t> with the least change possible to the application code.</a:t>
            </a:r>
          </a:p>
        </p:txBody>
      </p:sp>
    </p:spTree>
    <p:extLst>
      <p:ext uri="{BB962C8B-B14F-4D97-AF65-F5344CB8AC3E}">
        <p14:creationId xmlns:p14="http://schemas.microsoft.com/office/powerpoint/2010/main" val="10234295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584795" cy="4173450"/>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Make use of GitHub and/or Azure DevOps for development lifecycle.</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Use Git repositories for source control and integration into a CI/CD workflow.</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Embed code review and security scanning in to the development workflow.</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Do not incur a direct vendor lock-in.</a:t>
            </a:r>
          </a:p>
        </p:txBody>
      </p:sp>
    </p:spTree>
    <p:extLst>
      <p:ext uri="{BB962C8B-B14F-4D97-AF65-F5344CB8AC3E}">
        <p14:creationId xmlns:p14="http://schemas.microsoft.com/office/powerpoint/2010/main" val="328779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err="1">
                <a:solidFill>
                  <a:schemeClr val="tx1"/>
                </a:solidFill>
                <a:latin typeface="Segoe UI Light" panose="020B0502040204020203" pitchFamily="34" charset="0"/>
                <a:cs typeface="Segoe UI Light" panose="020B0502040204020203" pitchFamily="34" charset="0"/>
              </a:rPr>
              <a:t>Fabrikam</a:t>
            </a:r>
            <a:r>
              <a:rPr lang="en-US" sz="4400" dirty="0">
                <a:solidFill>
                  <a:schemeClr val="tx1"/>
                </a:solidFill>
                <a:latin typeface="Segoe UI Light" panose="020B0502040204020203" pitchFamily="34" charset="0"/>
                <a:cs typeface="Segoe UI Light" panose="020B0502040204020203" pitchFamily="34" charset="0"/>
              </a:rPr>
              <a:t> Medical Conferences</a:t>
            </a:r>
          </a:p>
        </p:txBody>
      </p:sp>
      <p:sp>
        <p:nvSpPr>
          <p:cNvPr id="20" name="Rectangle 19">
            <a:extLst>
              <a:ext uri="{FF2B5EF4-FFF2-40B4-BE49-F238E27FC236}">
                <a16:creationId xmlns:a16="http://schemas.microsoft.com/office/drawing/2014/main" id="{A7DF9AD5-882F-4D4B-90F0-DA4ABC4F92A0}"/>
              </a:ext>
            </a:extLst>
          </p:cNvPr>
          <p:cNvSpPr/>
          <p:nvPr/>
        </p:nvSpPr>
        <p:spPr>
          <a:xfrm>
            <a:off x="397913" y="938598"/>
            <a:ext cx="11326762"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Current Process</a:t>
            </a:r>
            <a:endParaRPr kumimoji="0" lang="en-US" sz="1800" b="0" i="1" u="none" strike="noStrike" kern="1200" cap="none" spc="0" normalizeH="0" baseline="0" noProof="0" dirty="0">
              <a:ln>
                <a:noFill/>
              </a:ln>
              <a:solidFill>
                <a:srgbClr val="FFFFFF"/>
              </a:solidFill>
              <a:effectLst/>
              <a:uLnTx/>
              <a:uFillTx/>
              <a:latin typeface="Segoe UI Semilight"/>
              <a:ea typeface="+mn-ea"/>
              <a:cs typeface="+mn-cs"/>
            </a:endParaRPr>
          </a:p>
        </p:txBody>
      </p:sp>
      <p:pic>
        <p:nvPicPr>
          <p:cNvPr id="42" name="Picture 41" descr="Azure DevOps service with development, test and master deployments is on the left, integrating via manual code review and QA on local developer machines and then deployed via Visual Studio to Azure App Service and Azure PostgreSQL Database.">
            <a:extLst>
              <a:ext uri="{FF2B5EF4-FFF2-40B4-BE49-F238E27FC236}">
                <a16:creationId xmlns:a16="http://schemas.microsoft.com/office/drawing/2014/main" id="{C9EA19DA-E083-314E-B3AC-F84E833C736B}"/>
              </a:ext>
            </a:extLst>
          </p:cNvPr>
          <p:cNvPicPr>
            <a:picLocks noChangeAspect="1"/>
          </p:cNvPicPr>
          <p:nvPr/>
        </p:nvPicPr>
        <p:blipFill>
          <a:blip r:embed="rId3"/>
          <a:stretch>
            <a:fillRect/>
          </a:stretch>
        </p:blipFill>
        <p:spPr>
          <a:xfrm>
            <a:off x="628650" y="1838263"/>
            <a:ext cx="10934700" cy="4368800"/>
          </a:xfrm>
          <a:prstGeom prst="rect">
            <a:avLst/>
          </a:prstGeom>
        </p:spPr>
      </p:pic>
    </p:spTree>
    <p:extLst>
      <p:ext uri="{BB962C8B-B14F-4D97-AF65-F5344CB8AC3E}">
        <p14:creationId xmlns:p14="http://schemas.microsoft.com/office/powerpoint/2010/main" val="3236685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rPr>
              <a:t>Customer objections</a:t>
            </a:r>
            <a:endParaRPr lang="en-US" sz="4400" dirty="0">
              <a:solidFill>
                <a:schemeClr val="tx1"/>
              </a:solidFill>
              <a:latin typeface="Segoe UI Light" panose="020B050204020402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115082CA-C3DD-4187-9A9D-C39A9C115D72}"/>
              </a:ext>
            </a:extLst>
          </p:cNvPr>
          <p:cNvSpPr txBox="1"/>
          <p:nvPr/>
        </p:nvSpPr>
        <p:spPr>
          <a:xfrm>
            <a:off x="340285" y="1284044"/>
            <a:ext cx="11584795" cy="5035225"/>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We do not want to be locked into a specific source control repository. We are evaluating GitHub and Azure DevOps and need to be able to change between them without frustrating rework.</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We do not want the developers to be able to make changes to the Azure resources even though they will have access to make source code changes.</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If developers can deploy directly to the cloud, will that expose us to the same quality problems we had before when untested code was promoted to production?</a:t>
            </a:r>
          </a:p>
        </p:txBody>
      </p:sp>
    </p:spTree>
    <p:extLst>
      <p:ext uri="{BB962C8B-B14F-4D97-AF65-F5344CB8AC3E}">
        <p14:creationId xmlns:p14="http://schemas.microsoft.com/office/powerpoint/2010/main" val="31349674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3711</Words>
  <Application>Microsoft Office PowerPoint</Application>
  <PresentationFormat>Widescreen</PresentationFormat>
  <Paragraphs>216</Paragraphs>
  <Slides>28</Slides>
  <Notes>27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28</vt:i4>
      </vt:variant>
    </vt:vector>
  </HeadingPairs>
  <TitlesOfParts>
    <vt:vector size="37" baseType="lpstr">
      <vt:lpstr>Arial</vt:lpstr>
      <vt:lpstr>Calibri</vt:lpstr>
      <vt:lpstr>Consolas</vt:lpstr>
      <vt:lpstr>Segoe UI</vt:lpstr>
      <vt:lpstr>Segoe UI Light</vt:lpstr>
      <vt:lpstr>Segoe UI Semilight</vt:lpstr>
      <vt:lpstr>Wingdings</vt:lpstr>
      <vt:lpstr>2_Server and Cloud 2013</vt:lpstr>
      <vt:lpstr>C+E Readiness Template</vt:lpstr>
      <vt:lpstr>Continuous Delivery</vt:lpstr>
      <vt:lpstr>Abstract and learning objectives</vt:lpstr>
      <vt:lpstr>Step 1: Review the customer case study</vt:lpstr>
      <vt:lpstr>Customer situation</vt:lpstr>
      <vt:lpstr>Customer situation</vt:lpstr>
      <vt:lpstr>Customer needs</vt:lpstr>
      <vt:lpstr>Customer needs</vt:lpstr>
      <vt:lpstr>Fabrikam Medical Conferences</vt:lpstr>
      <vt:lpstr>Customer objections</vt:lpstr>
      <vt:lpstr>Customer objections</vt:lpstr>
      <vt:lpstr>Common scenarios</vt:lpstr>
      <vt:lpstr>Step 2: Design a proof of concept solution</vt:lpstr>
      <vt:lpstr>Step 2: Design the solution</vt:lpstr>
      <vt:lpstr>Step 3: Present the solution</vt:lpstr>
      <vt:lpstr>Wrap-up</vt:lpstr>
      <vt:lpstr>Preferred target audience </vt:lpstr>
      <vt:lpstr>Preferred solution</vt:lpstr>
      <vt:lpstr>Automate software builds and deployments</vt:lpstr>
      <vt:lpstr>Continuous deployment without production impact</vt:lpstr>
      <vt:lpstr>Unit test integration</vt:lpstr>
      <vt:lpstr>How to enable A/B testing</vt:lpstr>
      <vt:lpstr>Source Control</vt:lpstr>
      <vt:lpstr>Customer objections</vt:lpstr>
      <vt:lpstr>Customer objections</vt:lpstr>
      <vt:lpstr>Customer objections</vt:lpstr>
      <vt:lpstr>Customer objections</vt:lpstr>
      <vt:lpstr>Customer objections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2018-01-29T19:33:41Z</dcterms:created>
  <dcterms:modified xsi:type="dcterms:W3CDTF">2021-07-08T14:48:41Z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v-dadesj@microsoft.com</vt:lpwstr>
  </property>
  <property fmtid="{D5CDD505-2E9C-101B-9397-08002B2CF9AE}" pid="5" name="MSIP_Label_f42aa342-8706-4288-bd11-ebb85995028c_SetDate">
    <vt:lpwstr>2018-07-23T23:19:19.0661148Z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